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250431-665B-4C64-BF55-342716B740BA}"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AFFC9-4C7B-43E8-A90A-6536F16E4221}" type="slidenum">
              <a:rPr lang="en-US" smtClean="0"/>
              <a:t>‹#›</a:t>
            </a:fld>
            <a:endParaRPr lang="en-US"/>
          </a:p>
        </p:txBody>
      </p:sp>
    </p:spTree>
    <p:extLst>
      <p:ext uri="{BB962C8B-B14F-4D97-AF65-F5344CB8AC3E}">
        <p14:creationId xmlns:p14="http://schemas.microsoft.com/office/powerpoint/2010/main" val="330832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50431-665B-4C64-BF55-342716B740BA}"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AFFC9-4C7B-43E8-A90A-6536F16E4221}" type="slidenum">
              <a:rPr lang="en-US" smtClean="0"/>
              <a:t>‹#›</a:t>
            </a:fld>
            <a:endParaRPr lang="en-US"/>
          </a:p>
        </p:txBody>
      </p:sp>
    </p:spTree>
    <p:extLst>
      <p:ext uri="{BB962C8B-B14F-4D97-AF65-F5344CB8AC3E}">
        <p14:creationId xmlns:p14="http://schemas.microsoft.com/office/powerpoint/2010/main" val="410039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50431-665B-4C64-BF55-342716B740BA}"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AFFC9-4C7B-43E8-A90A-6536F16E4221}" type="slidenum">
              <a:rPr lang="en-US" smtClean="0"/>
              <a:t>‹#›</a:t>
            </a:fld>
            <a:endParaRPr lang="en-US"/>
          </a:p>
        </p:txBody>
      </p:sp>
    </p:spTree>
    <p:extLst>
      <p:ext uri="{BB962C8B-B14F-4D97-AF65-F5344CB8AC3E}">
        <p14:creationId xmlns:p14="http://schemas.microsoft.com/office/powerpoint/2010/main" val="359653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50431-665B-4C64-BF55-342716B740BA}"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AFFC9-4C7B-43E8-A90A-6536F16E4221}" type="slidenum">
              <a:rPr lang="en-US" smtClean="0"/>
              <a:t>‹#›</a:t>
            </a:fld>
            <a:endParaRPr lang="en-US"/>
          </a:p>
        </p:txBody>
      </p:sp>
    </p:spTree>
    <p:extLst>
      <p:ext uri="{BB962C8B-B14F-4D97-AF65-F5344CB8AC3E}">
        <p14:creationId xmlns:p14="http://schemas.microsoft.com/office/powerpoint/2010/main" val="429390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250431-665B-4C64-BF55-342716B740BA}"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AFFC9-4C7B-43E8-A90A-6536F16E4221}" type="slidenum">
              <a:rPr lang="en-US" smtClean="0"/>
              <a:t>‹#›</a:t>
            </a:fld>
            <a:endParaRPr lang="en-US"/>
          </a:p>
        </p:txBody>
      </p:sp>
    </p:spTree>
    <p:extLst>
      <p:ext uri="{BB962C8B-B14F-4D97-AF65-F5344CB8AC3E}">
        <p14:creationId xmlns:p14="http://schemas.microsoft.com/office/powerpoint/2010/main" val="3194234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250431-665B-4C64-BF55-342716B740BA}"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AFFC9-4C7B-43E8-A90A-6536F16E4221}" type="slidenum">
              <a:rPr lang="en-US" smtClean="0"/>
              <a:t>‹#›</a:t>
            </a:fld>
            <a:endParaRPr lang="en-US"/>
          </a:p>
        </p:txBody>
      </p:sp>
    </p:spTree>
    <p:extLst>
      <p:ext uri="{BB962C8B-B14F-4D97-AF65-F5344CB8AC3E}">
        <p14:creationId xmlns:p14="http://schemas.microsoft.com/office/powerpoint/2010/main" val="208527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250431-665B-4C64-BF55-342716B740BA}" type="datetimeFigureOut">
              <a:rPr lang="en-US" smtClean="0"/>
              <a:t>4/23/2020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8AFFC9-4C7B-43E8-A90A-6536F16E4221}" type="slidenum">
              <a:rPr lang="en-US" smtClean="0"/>
              <a:t>‹#›</a:t>
            </a:fld>
            <a:endParaRPr lang="en-US"/>
          </a:p>
        </p:txBody>
      </p:sp>
    </p:spTree>
    <p:extLst>
      <p:ext uri="{BB962C8B-B14F-4D97-AF65-F5344CB8AC3E}">
        <p14:creationId xmlns:p14="http://schemas.microsoft.com/office/powerpoint/2010/main" val="1336564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250431-665B-4C64-BF55-342716B740BA}" type="datetimeFigureOut">
              <a:rPr lang="en-US" smtClean="0"/>
              <a:t>4/23/2020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AFFC9-4C7B-43E8-A90A-6536F16E4221}" type="slidenum">
              <a:rPr lang="en-US" smtClean="0"/>
              <a:t>‹#›</a:t>
            </a:fld>
            <a:endParaRPr lang="en-US"/>
          </a:p>
        </p:txBody>
      </p:sp>
    </p:spTree>
    <p:extLst>
      <p:ext uri="{BB962C8B-B14F-4D97-AF65-F5344CB8AC3E}">
        <p14:creationId xmlns:p14="http://schemas.microsoft.com/office/powerpoint/2010/main" val="78683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50431-665B-4C64-BF55-342716B740BA}" type="datetimeFigureOut">
              <a:rPr lang="en-US" smtClean="0"/>
              <a:t>4/23/2020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8AFFC9-4C7B-43E8-A90A-6536F16E4221}" type="slidenum">
              <a:rPr lang="en-US" smtClean="0"/>
              <a:t>‹#›</a:t>
            </a:fld>
            <a:endParaRPr lang="en-US"/>
          </a:p>
        </p:txBody>
      </p:sp>
    </p:spTree>
    <p:extLst>
      <p:ext uri="{BB962C8B-B14F-4D97-AF65-F5344CB8AC3E}">
        <p14:creationId xmlns:p14="http://schemas.microsoft.com/office/powerpoint/2010/main" val="332772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50431-665B-4C64-BF55-342716B740BA}"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AFFC9-4C7B-43E8-A90A-6536F16E4221}" type="slidenum">
              <a:rPr lang="en-US" smtClean="0"/>
              <a:t>‹#›</a:t>
            </a:fld>
            <a:endParaRPr lang="en-US"/>
          </a:p>
        </p:txBody>
      </p:sp>
    </p:spTree>
    <p:extLst>
      <p:ext uri="{BB962C8B-B14F-4D97-AF65-F5344CB8AC3E}">
        <p14:creationId xmlns:p14="http://schemas.microsoft.com/office/powerpoint/2010/main" val="257101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50431-665B-4C64-BF55-342716B740BA}"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AFFC9-4C7B-43E8-A90A-6536F16E4221}" type="slidenum">
              <a:rPr lang="en-US" smtClean="0"/>
              <a:t>‹#›</a:t>
            </a:fld>
            <a:endParaRPr lang="en-US"/>
          </a:p>
        </p:txBody>
      </p:sp>
    </p:spTree>
    <p:extLst>
      <p:ext uri="{BB962C8B-B14F-4D97-AF65-F5344CB8AC3E}">
        <p14:creationId xmlns:p14="http://schemas.microsoft.com/office/powerpoint/2010/main" val="2364994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50431-665B-4C64-BF55-342716B740BA}" type="datetimeFigureOut">
              <a:rPr lang="en-US" smtClean="0"/>
              <a:t>4/23/2020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AFFC9-4C7B-43E8-A90A-6536F16E4221}" type="slidenum">
              <a:rPr lang="en-US" smtClean="0"/>
              <a:t>‹#›</a:t>
            </a:fld>
            <a:endParaRPr lang="en-US"/>
          </a:p>
        </p:txBody>
      </p:sp>
    </p:spTree>
    <p:extLst>
      <p:ext uri="{BB962C8B-B14F-4D97-AF65-F5344CB8AC3E}">
        <p14:creationId xmlns:p14="http://schemas.microsoft.com/office/powerpoint/2010/main" val="3091319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edagogas.lt/mokymas/mokytojo-ir-mokinio-rysys-pazinti-suprasti-sutarti-2515.html" TargetMode="External"/><Relationship Id="rId2" Type="http://schemas.openxmlformats.org/officeDocument/2006/relationships/hyperlink" Target="https://www.pedagogas.lt/mokymas/mediju-edukacija-mokyklose-naujos-saviraiskos-ir-tarpusavio-bendravimo-formos-6-ak-val-2337.html"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pedagogas.lt/mokymas/ideju-muge-darzelis-i-kuri-nori-kiekvienas-vaikas-as-suradau-o-tu-2261.html" TargetMode="External"/><Relationship Id="rId2" Type="http://schemas.openxmlformats.org/officeDocument/2006/relationships/hyperlink" Target="https://www.pedagogas.lt/mokymas/apie-vaiku-pykti-2474.html" TargetMode="External"/><Relationship Id="rId1" Type="http://schemas.openxmlformats.org/officeDocument/2006/relationships/slideLayout" Target="../slideLayouts/slideLayout4.xml"/><Relationship Id="rId4" Type="http://schemas.openxmlformats.org/officeDocument/2006/relationships/hyperlink" Target="https://www.pedagogas.lt/mokymas/kurybiskas-metodiniu-priemoniu-pritaikymas-ikimokyklinuku-veikloje-2251.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matzoo.pl/" TargetMode="External"/><Relationship Id="rId13" Type="http://schemas.openxmlformats.org/officeDocument/2006/relationships/hyperlink" Target="https://www.youtube.com/watch?v=lbhrEiquzwk" TargetMode="External"/><Relationship Id="rId3" Type="http://schemas.openxmlformats.org/officeDocument/2006/relationships/hyperlink" Target="https://www.youtube.com/watch?v=BsLJmiOA75M" TargetMode="External"/><Relationship Id="rId7" Type="http://schemas.openxmlformats.org/officeDocument/2006/relationships/hyperlink" Target="http://www.pisupisu.pl/" TargetMode="External"/><Relationship Id="rId12" Type="http://schemas.openxmlformats.org/officeDocument/2006/relationships/hyperlink" Target="https://www.youtube.com/watch?v=i7HxeBB8E1A" TargetMode="External"/><Relationship Id="rId2" Type="http://schemas.openxmlformats.org/officeDocument/2006/relationships/hyperlink" Target="https://www.youtube.com/watch?v=MmdnIcawaNI" TargetMode="External"/><Relationship Id="rId1" Type="http://schemas.openxmlformats.org/officeDocument/2006/relationships/slideLayout" Target="../slideLayouts/slideLayout4.xml"/><Relationship Id="rId6" Type="http://schemas.openxmlformats.org/officeDocument/2006/relationships/hyperlink" Target="https://www.youtube.com/watch?v=KJiXPp1jSgQ" TargetMode="External"/><Relationship Id="rId11" Type="http://schemas.openxmlformats.org/officeDocument/2006/relationships/hyperlink" Target="https://www.youtube.com/watch?v=G9mS-SPFMMg" TargetMode="External"/><Relationship Id="rId5" Type="http://schemas.openxmlformats.org/officeDocument/2006/relationships/hyperlink" Target="https://www.youtube.com/watch?v=Y5fAUZna0kI" TargetMode="External"/><Relationship Id="rId10" Type="http://schemas.openxmlformats.org/officeDocument/2006/relationships/hyperlink" Target="https://www.youtube.com/watch?v=gPTIwQKih6A" TargetMode="External"/><Relationship Id="rId4" Type="http://schemas.openxmlformats.org/officeDocument/2006/relationships/hyperlink" Target="https://www.youtube.com/watch?v=ransWMBBaD0" TargetMode="External"/><Relationship Id="rId9" Type="http://schemas.openxmlformats.org/officeDocument/2006/relationships/hyperlink" Target="http://www.ziburelis.lt/" TargetMode="External"/><Relationship Id="rId14" Type="http://schemas.openxmlformats.org/officeDocument/2006/relationships/hyperlink" Target="https://www.youtube.com/watch?v=Hr9SmFZaE-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lt-LT" sz="5400" b="1" dirty="0" smtClean="0">
                <a:solidFill>
                  <a:srgbClr val="00B050"/>
                </a:solidFill>
                <a:latin typeface="Monotype Corsiva" panose="03010101010201010101" pitchFamily="66" charset="0"/>
              </a:rPr>
              <a:t>Savaitinė nuotolinio darbo ataskaita ,,Ežiukų“ ir ,,Bitučių“ grupėse</a:t>
            </a:r>
            <a:endParaRPr lang="en-US" sz="5400" b="1" dirty="0">
              <a:solidFill>
                <a:srgbClr val="00B050"/>
              </a:solidFill>
              <a:latin typeface="Monotype Corsiva" panose="03010101010201010101" pitchFamily="66" charset="0"/>
            </a:endParaRPr>
          </a:p>
        </p:txBody>
      </p:sp>
      <p:sp>
        <p:nvSpPr>
          <p:cNvPr id="3" name="Subtitle 2"/>
          <p:cNvSpPr>
            <a:spLocks noGrp="1"/>
          </p:cNvSpPr>
          <p:nvPr>
            <p:ph type="subTitle" idx="1"/>
          </p:nvPr>
        </p:nvSpPr>
        <p:spPr/>
        <p:txBody>
          <a:bodyPr/>
          <a:lstStyle/>
          <a:p>
            <a:r>
              <a:rPr lang="lt-LT" b="1" i="1" dirty="0" smtClean="0">
                <a:solidFill>
                  <a:srgbClr val="0070C0"/>
                </a:solidFill>
                <a:latin typeface="Times New Roman" panose="02020603050405020304" pitchFamily="18" charset="0"/>
                <a:cs typeface="Times New Roman" panose="02020603050405020304" pitchFamily="18" charset="0"/>
              </a:rPr>
              <a:t>Laikotarpis</a:t>
            </a:r>
          </a:p>
          <a:p>
            <a:r>
              <a:rPr lang="lt-LT" b="1" i="1" dirty="0" smtClean="0">
                <a:solidFill>
                  <a:srgbClr val="0070C0"/>
                </a:solidFill>
                <a:latin typeface="Times New Roman" panose="02020603050405020304" pitchFamily="18" charset="0"/>
                <a:cs typeface="Times New Roman" panose="02020603050405020304" pitchFamily="18" charset="0"/>
              </a:rPr>
              <a:t>2020-04-20 – 2020-04-24</a:t>
            </a:r>
            <a:endParaRPr lang="en-US"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2338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descr="C:\Users\Irena\OneDrive\Рабочий стол\Bitutės\Kalbos savaitė\94128045_706355999904893_292279276181389312_n.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348706"/>
            <a:ext cx="4038600" cy="352856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Irena\OneDrive\Рабочий стол\Bitutės\Kalbos savaitė\94243824_706356079904885_104713680370375065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8640960" cy="208823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Irena\OneDrive\Рабочий стол\Bitutės\Kalbos savaitė\95247599_3154840981201940_536799594068049920_n.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278041" y="2420939"/>
            <a:ext cx="2778918" cy="352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89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Veiklos apibendrinimas</a:t>
            </a:r>
            <a:endParaRPr lang="en-US" dirty="0"/>
          </a:p>
        </p:txBody>
      </p:sp>
      <p:sp>
        <p:nvSpPr>
          <p:cNvPr id="3" name="Content Placeholder 2"/>
          <p:cNvSpPr>
            <a:spLocks noGrp="1"/>
          </p:cNvSpPr>
          <p:nvPr>
            <p:ph idx="1"/>
          </p:nvPr>
        </p:nvSpPr>
        <p:spPr/>
        <p:txBody>
          <a:bodyPr>
            <a:normAutofit/>
          </a:bodyPr>
          <a:lstStyle/>
          <a:p>
            <a:r>
              <a:rPr lang="lt-LT" i="1" dirty="0" smtClean="0">
                <a:latin typeface="Times New Roman" panose="02020603050405020304" pitchFamily="18" charset="0"/>
                <a:cs typeface="Times New Roman" panose="02020603050405020304" pitchFamily="18" charset="0"/>
              </a:rPr>
              <a:t>Savaitės užduotis gavo bei peržiūrėjo visi tėvai. Nuotraukas gavau tik iš dalies ugdytinių. Vertinant darbus, pateiktus nuotraukose bei vaizdo įrašuose galima teikti, kad vaikai savaitės tikslus pasiekė. Darbai tvarkingi. Puikūs kūrybiniai darbeliai. </a:t>
            </a:r>
          </a:p>
          <a:p>
            <a:r>
              <a:rPr lang="lt-LT" i="1" dirty="0" smtClean="0">
                <a:latin typeface="Times New Roman" panose="02020603050405020304" pitchFamily="18" charset="0"/>
                <a:cs typeface="Times New Roman" panose="02020603050405020304" pitchFamily="18" charset="0"/>
              </a:rPr>
              <a:t>Nuoširdžiai dėkoju tėvams už bendradarbiavimą, kantrybę bei pagalbą.</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2085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Auklėtojos savaitės darbai</a:t>
            </a:r>
            <a:endParaRPr lang="en-US" dirty="0"/>
          </a:p>
        </p:txBody>
      </p:sp>
      <p:sp>
        <p:nvSpPr>
          <p:cNvPr id="3" name="Text Placeholder 2"/>
          <p:cNvSpPr>
            <a:spLocks noGrp="1"/>
          </p:cNvSpPr>
          <p:nvPr>
            <p:ph type="body" idx="1"/>
          </p:nvPr>
        </p:nvSpPr>
        <p:spPr/>
        <p:txBody>
          <a:bodyPr>
            <a:normAutofit fontScale="92500" lnSpcReduction="20000"/>
          </a:bodyPr>
          <a:lstStyle/>
          <a:p>
            <a:r>
              <a:rPr lang="lt-LT" dirty="0" smtClean="0"/>
              <a:t>   Metodinė priemonė ,,Klamerkowy alfabet“</a:t>
            </a:r>
            <a:endParaRPr lang="en-US" dirty="0"/>
          </a:p>
        </p:txBody>
      </p:sp>
      <p:sp>
        <p:nvSpPr>
          <p:cNvPr id="5" name="Text Placeholder 4"/>
          <p:cNvSpPr>
            <a:spLocks noGrp="1"/>
          </p:cNvSpPr>
          <p:nvPr>
            <p:ph type="body" sz="quarter" idx="3"/>
          </p:nvPr>
        </p:nvSpPr>
        <p:spPr/>
        <p:txBody>
          <a:bodyPr>
            <a:normAutofit fontScale="77500" lnSpcReduction="20000"/>
          </a:bodyPr>
          <a:lstStyle/>
          <a:p>
            <a:r>
              <a:rPr lang="lt-LT" dirty="0" smtClean="0"/>
              <a:t>        Metodinė priemonė</a:t>
            </a:r>
          </a:p>
          <a:p>
            <a:r>
              <a:rPr lang="lt-LT" dirty="0" smtClean="0"/>
              <a:t>         ,,Pirmoji raidelė“</a:t>
            </a:r>
            <a:endParaRPr lang="en-US" dirty="0"/>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635448"/>
            <a:ext cx="4040188" cy="3030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5025" y="2634853"/>
            <a:ext cx="4041775" cy="3031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065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Kilimėlis skirtas </a:t>
            </a:r>
            <a:r>
              <a:rPr lang="lt-LT" dirty="0" smtClean="0"/>
              <a:t>judriosios veiklos skatinimui</a:t>
            </a:r>
            <a:endParaRPr lang="en-US" dirty="0"/>
          </a:p>
        </p:txBody>
      </p:sp>
      <p:pic>
        <p:nvPicPr>
          <p:cNvPr id="8194" name="Picture 2" descr="C:\Users\Irena\OneDrive\Рабочий стол\kilimėli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600200"/>
            <a:ext cx="698477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096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Dalyvavimas nuotoliniuose mokymuose karantino laikotarpiu</a:t>
            </a:r>
            <a:endParaRPr lang="en-US" dirty="0"/>
          </a:p>
        </p:txBody>
      </p:sp>
      <p:sp>
        <p:nvSpPr>
          <p:cNvPr id="3" name="Content Placeholder 2"/>
          <p:cNvSpPr>
            <a:spLocks noGrp="1"/>
          </p:cNvSpPr>
          <p:nvPr>
            <p:ph sz="half" idx="1"/>
          </p:nvPr>
        </p:nvSpPr>
        <p:spPr/>
        <p:txBody>
          <a:bodyPr/>
          <a:lstStyle/>
          <a:p>
            <a:r>
              <a:rPr lang="lt-LT" sz="2400" b="1" dirty="0" smtClean="0">
                <a:hlinkClick r:id="rId2"/>
              </a:rPr>
              <a:t>Medijų edukacija mokyklose: naujos saviraiškos ir tarpusavio bendravimo formos (6 ak. val.)</a:t>
            </a:r>
            <a:r>
              <a:rPr lang="lt-LT" sz="2400" b="1" dirty="0" smtClean="0"/>
              <a:t> </a:t>
            </a:r>
          </a:p>
          <a:p>
            <a:r>
              <a:rPr lang="lt-LT" sz="2400" dirty="0" smtClean="0"/>
              <a:t> </a:t>
            </a:r>
            <a:r>
              <a:rPr lang="lt-LT" sz="2400" dirty="0" smtClean="0"/>
              <a:t>MOKYMOSI DATA</a:t>
            </a:r>
          </a:p>
          <a:p>
            <a:r>
              <a:rPr lang="lt-LT" sz="2400" dirty="0" smtClean="0"/>
              <a:t>2020-04-16 </a:t>
            </a:r>
          </a:p>
          <a:p>
            <a:endParaRPr lang="en-US" dirty="0"/>
          </a:p>
        </p:txBody>
      </p:sp>
      <p:sp>
        <p:nvSpPr>
          <p:cNvPr id="4" name="Content Placeholder 3"/>
          <p:cNvSpPr>
            <a:spLocks noGrp="1"/>
          </p:cNvSpPr>
          <p:nvPr>
            <p:ph sz="half" idx="2"/>
          </p:nvPr>
        </p:nvSpPr>
        <p:spPr/>
        <p:txBody>
          <a:bodyPr/>
          <a:lstStyle/>
          <a:p>
            <a:r>
              <a:rPr lang="en-US" sz="2400" b="1" dirty="0" err="1" smtClean="0">
                <a:hlinkClick r:id="rId3"/>
              </a:rPr>
              <a:t>Mokytojo</a:t>
            </a:r>
            <a:r>
              <a:rPr lang="en-US" sz="2400" b="1" dirty="0" smtClean="0">
                <a:hlinkClick r:id="rId3"/>
              </a:rPr>
              <a:t> </a:t>
            </a:r>
            <a:r>
              <a:rPr lang="en-US" sz="2400" b="1" dirty="0" err="1" smtClean="0">
                <a:hlinkClick r:id="rId3"/>
              </a:rPr>
              <a:t>ir</a:t>
            </a:r>
            <a:r>
              <a:rPr lang="en-US" sz="2400" b="1" dirty="0" smtClean="0">
                <a:hlinkClick r:id="rId3"/>
              </a:rPr>
              <a:t> </a:t>
            </a:r>
            <a:r>
              <a:rPr lang="en-US" sz="2400" b="1" dirty="0" err="1" smtClean="0">
                <a:hlinkClick r:id="rId3"/>
              </a:rPr>
              <a:t>mokinio</a:t>
            </a:r>
            <a:r>
              <a:rPr lang="en-US" sz="2400" b="1" dirty="0" smtClean="0">
                <a:hlinkClick r:id="rId3"/>
              </a:rPr>
              <a:t> </a:t>
            </a:r>
            <a:r>
              <a:rPr lang="en-US" sz="2400" b="1" dirty="0" err="1" smtClean="0">
                <a:hlinkClick r:id="rId3"/>
              </a:rPr>
              <a:t>ryšys</a:t>
            </a:r>
            <a:r>
              <a:rPr lang="en-US" sz="2400" b="1" dirty="0" smtClean="0">
                <a:hlinkClick r:id="rId3"/>
              </a:rPr>
              <a:t>: </a:t>
            </a:r>
            <a:r>
              <a:rPr lang="en-US" sz="2400" b="1" dirty="0" err="1" smtClean="0">
                <a:hlinkClick r:id="rId3"/>
              </a:rPr>
              <a:t>pažinti</a:t>
            </a:r>
            <a:r>
              <a:rPr lang="en-US" sz="2400" b="1" dirty="0" smtClean="0">
                <a:hlinkClick r:id="rId3"/>
              </a:rPr>
              <a:t>, </a:t>
            </a:r>
            <a:r>
              <a:rPr lang="en-US" sz="2400" b="1" dirty="0" err="1" smtClean="0">
                <a:hlinkClick r:id="rId3"/>
              </a:rPr>
              <a:t>suprasti</a:t>
            </a:r>
            <a:r>
              <a:rPr lang="en-US" sz="2400" b="1" dirty="0" smtClean="0">
                <a:hlinkClick r:id="rId3"/>
              </a:rPr>
              <a:t>, </a:t>
            </a:r>
            <a:r>
              <a:rPr lang="en-US" sz="2400" b="1" dirty="0" err="1" smtClean="0">
                <a:hlinkClick r:id="rId3"/>
              </a:rPr>
              <a:t>sutarti</a:t>
            </a:r>
            <a:r>
              <a:rPr lang="en-US" sz="2400" b="1" dirty="0" smtClean="0"/>
              <a:t> </a:t>
            </a:r>
          </a:p>
          <a:p>
            <a:r>
              <a:rPr lang="en-US" sz="2400" dirty="0" smtClean="0"/>
              <a:t> </a:t>
            </a:r>
            <a:r>
              <a:rPr lang="en-US" sz="2400" dirty="0" smtClean="0"/>
              <a:t>MOKYMOSI DATA</a:t>
            </a:r>
          </a:p>
          <a:p>
            <a:r>
              <a:rPr lang="en-US" sz="2400" dirty="0" smtClean="0"/>
              <a:t>2020-04-15 </a:t>
            </a:r>
          </a:p>
          <a:p>
            <a:pPr marL="0" indent="0">
              <a:buNone/>
            </a:pPr>
            <a:endParaRPr lang="en-US" dirty="0"/>
          </a:p>
        </p:txBody>
      </p:sp>
    </p:spTree>
    <p:extLst>
      <p:ext uri="{BB962C8B-B14F-4D97-AF65-F5344CB8AC3E}">
        <p14:creationId xmlns:p14="http://schemas.microsoft.com/office/powerpoint/2010/main" val="3928539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2400" b="1" dirty="0" smtClean="0">
                <a:hlinkClick r:id="rId2"/>
              </a:rPr>
              <a:t>Apie vaikų pyktį</a:t>
            </a:r>
            <a:r>
              <a:rPr lang="lt-LT" sz="2400" b="1" dirty="0" smtClean="0"/>
              <a:t> </a:t>
            </a:r>
            <a:br>
              <a:rPr lang="lt-LT" sz="2400" b="1" dirty="0" smtClean="0"/>
            </a:br>
            <a:r>
              <a:rPr lang="lt-LT" sz="2400" dirty="0" smtClean="0"/>
              <a:t> </a:t>
            </a:r>
            <a:r>
              <a:rPr lang="lt-LT" sz="2400" dirty="0" smtClean="0"/>
              <a:t>MOKYMOSI DATA</a:t>
            </a:r>
            <a:br>
              <a:rPr lang="lt-LT" sz="2400" dirty="0" smtClean="0"/>
            </a:br>
            <a:r>
              <a:rPr lang="lt-LT" sz="2400" dirty="0" smtClean="0"/>
              <a:t>2020-03-17 </a:t>
            </a:r>
            <a:r>
              <a:rPr lang="lt-LT" sz="2000" dirty="0" smtClean="0"/>
              <a:t/>
            </a:r>
            <a:br>
              <a:rPr lang="lt-LT" sz="2000" dirty="0" smtClean="0"/>
            </a:br>
            <a:endParaRPr lang="en-US" sz="2000" dirty="0"/>
          </a:p>
        </p:txBody>
      </p:sp>
      <p:sp>
        <p:nvSpPr>
          <p:cNvPr id="3" name="Content Placeholder 2"/>
          <p:cNvSpPr>
            <a:spLocks noGrp="1"/>
          </p:cNvSpPr>
          <p:nvPr>
            <p:ph sz="half" idx="1"/>
          </p:nvPr>
        </p:nvSpPr>
        <p:spPr/>
        <p:txBody>
          <a:bodyPr>
            <a:normAutofit/>
          </a:bodyPr>
          <a:lstStyle/>
          <a:p>
            <a:r>
              <a:rPr lang="lt-LT" sz="2400" b="1" dirty="0" smtClean="0">
                <a:hlinkClick r:id="rId3"/>
              </a:rPr>
              <a:t>Idėjų mugė „Darželis, į kurį nori kiekvienas vaikas. Aš suradau, o Tu?“</a:t>
            </a:r>
            <a:r>
              <a:rPr lang="lt-LT" sz="2400" b="1" dirty="0" smtClean="0"/>
              <a:t> </a:t>
            </a:r>
          </a:p>
          <a:p>
            <a:r>
              <a:rPr lang="lt-LT" sz="2400" dirty="0" smtClean="0"/>
              <a:t> </a:t>
            </a:r>
            <a:r>
              <a:rPr lang="lt-LT" sz="2400" dirty="0" smtClean="0"/>
              <a:t>MOKYMOSI DATA</a:t>
            </a:r>
          </a:p>
          <a:p>
            <a:r>
              <a:rPr lang="lt-LT" sz="2400" dirty="0" smtClean="0"/>
              <a:t>2020-04-14 </a:t>
            </a:r>
          </a:p>
          <a:p>
            <a:endParaRPr lang="en-US" sz="2000" dirty="0"/>
          </a:p>
        </p:txBody>
      </p:sp>
      <p:sp>
        <p:nvSpPr>
          <p:cNvPr id="4" name="Content Placeholder 3"/>
          <p:cNvSpPr>
            <a:spLocks noGrp="1"/>
          </p:cNvSpPr>
          <p:nvPr>
            <p:ph sz="half" idx="2"/>
          </p:nvPr>
        </p:nvSpPr>
        <p:spPr/>
        <p:txBody>
          <a:bodyPr/>
          <a:lstStyle/>
          <a:p>
            <a:r>
              <a:rPr lang="lt-LT" sz="2400" b="1" dirty="0" smtClean="0">
                <a:hlinkClick r:id="rId4"/>
              </a:rPr>
              <a:t>Kūrybiškas metodinių priemonių pritaikymas ikimokyklinukų veikloje</a:t>
            </a:r>
            <a:r>
              <a:rPr lang="lt-LT" sz="2400" b="1" dirty="0" smtClean="0"/>
              <a:t> </a:t>
            </a:r>
          </a:p>
          <a:p>
            <a:r>
              <a:rPr lang="lt-LT" sz="2400" dirty="0" smtClean="0"/>
              <a:t> </a:t>
            </a:r>
            <a:r>
              <a:rPr lang="lt-LT" sz="2400" dirty="0" smtClean="0"/>
              <a:t>MOKYMOSI DATA</a:t>
            </a:r>
          </a:p>
          <a:p>
            <a:r>
              <a:rPr lang="lt-LT" sz="2400" dirty="0" smtClean="0"/>
              <a:t>2020-03-21</a:t>
            </a:r>
            <a:r>
              <a:rPr lang="lt-LT" dirty="0" smtClean="0"/>
              <a:t> </a:t>
            </a:r>
          </a:p>
          <a:p>
            <a:endParaRPr lang="en-US" dirty="0"/>
          </a:p>
        </p:txBody>
      </p:sp>
    </p:spTree>
    <p:extLst>
      <p:ext uri="{BB962C8B-B14F-4D97-AF65-F5344CB8AC3E}">
        <p14:creationId xmlns:p14="http://schemas.microsoft.com/office/powerpoint/2010/main" val="1649339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dirty="0" smtClean="0"/>
              <a:t>Ačiū už dėmesį </a:t>
            </a:r>
            <a:r>
              <a:rPr lang="lt-LT" dirty="0" smtClean="0">
                <a:sym typeface="Wingdings" panose="05000000000000000000" pitchFamily="2" charset="2"/>
              </a:rPr>
              <a:t></a:t>
            </a:r>
            <a:endParaRPr lang="en-US" dirty="0"/>
          </a:p>
        </p:txBody>
      </p:sp>
      <p:sp>
        <p:nvSpPr>
          <p:cNvPr id="3" name="Subtitle 2"/>
          <p:cNvSpPr>
            <a:spLocks noGrp="1"/>
          </p:cNvSpPr>
          <p:nvPr>
            <p:ph type="subTitle" idx="1"/>
          </p:nvPr>
        </p:nvSpPr>
        <p:spPr/>
        <p:txBody>
          <a:bodyPr>
            <a:normAutofit/>
          </a:bodyPr>
          <a:lstStyle/>
          <a:p>
            <a:pPr algn="r"/>
            <a:r>
              <a:rPr lang="lt-LT" sz="2000" dirty="0" smtClean="0">
                <a:solidFill>
                  <a:srgbClr val="002060"/>
                </a:solidFill>
                <a:latin typeface="Times New Roman" panose="02020603050405020304" pitchFamily="18" charset="0"/>
                <a:cs typeface="Times New Roman" panose="02020603050405020304" pitchFamily="18" charset="0"/>
              </a:rPr>
              <a:t>Ataskaitą paruošė:</a:t>
            </a:r>
          </a:p>
          <a:p>
            <a:pPr algn="r"/>
            <a:r>
              <a:rPr lang="lt-LT" sz="2000" dirty="0" smtClean="0">
                <a:solidFill>
                  <a:srgbClr val="002060"/>
                </a:solidFill>
                <a:latin typeface="Times New Roman" panose="02020603050405020304" pitchFamily="18" charset="0"/>
                <a:cs typeface="Times New Roman" panose="02020603050405020304" pitchFamily="18" charset="0"/>
              </a:rPr>
              <a:t> ikimokyklinio ugdymo grupės auklėtoja</a:t>
            </a:r>
          </a:p>
          <a:p>
            <a:pPr algn="r"/>
            <a:r>
              <a:rPr lang="lt-LT" sz="2000" dirty="0" smtClean="0">
                <a:solidFill>
                  <a:srgbClr val="002060"/>
                </a:solidFill>
                <a:latin typeface="Times New Roman" panose="02020603050405020304" pitchFamily="18" charset="0"/>
                <a:cs typeface="Times New Roman" panose="02020603050405020304" pitchFamily="18" charset="0"/>
              </a:rPr>
              <a:t> Irena Pozniak</a:t>
            </a:r>
          </a:p>
          <a:p>
            <a:pPr algn="r"/>
            <a:r>
              <a:rPr lang="lt-LT" sz="2000" dirty="0" smtClean="0">
                <a:solidFill>
                  <a:srgbClr val="002060"/>
                </a:solidFill>
                <a:latin typeface="Times New Roman" panose="02020603050405020304" pitchFamily="18" charset="0"/>
                <a:cs typeface="Times New Roman" panose="02020603050405020304" pitchFamily="18" charset="0"/>
              </a:rPr>
              <a:t>2020-04-23</a:t>
            </a: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56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sz="6700" b="1" dirty="0" smtClean="0">
                <a:solidFill>
                  <a:srgbClr val="00B050"/>
                </a:solidFill>
                <a:latin typeface="Times New Roman" panose="02020603050405020304" pitchFamily="18" charset="0"/>
                <a:cs typeface="Times New Roman" panose="02020603050405020304" pitchFamily="18" charset="0"/>
              </a:rPr>
              <a:t>Savaitės tema:</a:t>
            </a:r>
            <a:r>
              <a:rPr lang="lt-LT" dirty="0" smtClean="0"/>
              <a:t/>
            </a:r>
            <a:br>
              <a:rPr lang="lt-LT" dirty="0" smtClean="0"/>
            </a:br>
            <a:r>
              <a:rPr lang="lt-LT" dirty="0" smtClean="0"/>
              <a:t> </a:t>
            </a:r>
            <a:endParaRPr lang="en-US" dirty="0"/>
          </a:p>
        </p:txBody>
      </p:sp>
      <p:sp>
        <p:nvSpPr>
          <p:cNvPr id="3" name="Content Placeholder 2"/>
          <p:cNvSpPr>
            <a:spLocks noGrp="1"/>
          </p:cNvSpPr>
          <p:nvPr>
            <p:ph idx="1"/>
          </p:nvPr>
        </p:nvSpPr>
        <p:spPr/>
        <p:txBody>
          <a:bodyPr>
            <a:noAutofit/>
          </a:bodyPr>
          <a:lstStyle/>
          <a:p>
            <a:r>
              <a:rPr lang="lt-LT" sz="6000" i="1" dirty="0" smtClean="0">
                <a:latin typeface="Times New Roman" panose="02020603050405020304" pitchFamily="18" charset="0"/>
                <a:cs typeface="Times New Roman" panose="02020603050405020304" pitchFamily="18" charset="0"/>
              </a:rPr>
              <a:t>Kalbos savaitė</a:t>
            </a:r>
            <a:endParaRPr lang="pl-PL" sz="6000" i="1" dirty="0" smtClean="0">
              <a:latin typeface="Times New Roman" panose="02020603050405020304" pitchFamily="18" charset="0"/>
              <a:cs typeface="Times New Roman" panose="02020603050405020304" pitchFamily="18" charset="0"/>
            </a:endParaRPr>
          </a:p>
          <a:p>
            <a:r>
              <a:rPr lang="pl-PL" sz="6000" i="1" dirty="0" smtClean="0">
                <a:latin typeface="Times New Roman" panose="02020603050405020304" pitchFamily="18" charset="0"/>
                <a:cs typeface="Times New Roman" panose="02020603050405020304" pitchFamily="18" charset="0"/>
              </a:rPr>
              <a:t>Wzbogacamy słownictwo języka ojczystego</a:t>
            </a:r>
          </a:p>
          <a:p>
            <a:pPr marL="0" indent="0">
              <a:buNone/>
            </a:pPr>
            <a:r>
              <a:rPr lang="lt-LT" sz="6000" dirty="0" smtClean="0"/>
              <a:t/>
            </a:r>
            <a:br>
              <a:rPr lang="lt-LT" sz="6000" dirty="0" smtClean="0"/>
            </a:br>
            <a:endParaRPr lang="en-US" sz="6000" dirty="0"/>
          </a:p>
        </p:txBody>
      </p:sp>
    </p:spTree>
    <p:extLst>
      <p:ext uri="{BB962C8B-B14F-4D97-AF65-F5344CB8AC3E}">
        <p14:creationId xmlns:p14="http://schemas.microsoft.com/office/powerpoint/2010/main" val="4291023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solidFill>
                  <a:srgbClr val="0070C0"/>
                </a:solidFill>
                <a:latin typeface="Times New Roman" panose="02020603050405020304" pitchFamily="18" charset="0"/>
                <a:cs typeface="Times New Roman" panose="02020603050405020304" pitchFamily="18" charset="0"/>
              </a:rPr>
              <a:t>Savait</a:t>
            </a:r>
            <a:r>
              <a:rPr lang="lt-LT" dirty="0" smtClean="0">
                <a:solidFill>
                  <a:srgbClr val="0070C0"/>
                </a:solidFill>
                <a:latin typeface="Times New Roman" panose="02020603050405020304" pitchFamily="18" charset="0"/>
                <a:cs typeface="Times New Roman" panose="02020603050405020304" pitchFamily="18" charset="0"/>
              </a:rPr>
              <a:t>ės tikslai:</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lt-LT" sz="2800" i="1" dirty="0" smtClean="0">
                <a:latin typeface="Times New Roman" panose="02020603050405020304" pitchFamily="18" charset="0"/>
                <a:cs typeface="Times New Roman" panose="02020603050405020304" pitchFamily="18" charset="0"/>
              </a:rPr>
              <a:t>Pažinti lenkų kalbos bei lietuvių kalbos abėcėlę;</a:t>
            </a:r>
          </a:p>
          <a:p>
            <a:r>
              <a:rPr lang="lt-LT" sz="2800" i="1" dirty="0" smtClean="0">
                <a:latin typeface="Times New Roman" panose="02020603050405020304" pitchFamily="18" charset="0"/>
                <a:cs typeface="Times New Roman" panose="02020603050405020304" pitchFamily="18" charset="0"/>
              </a:rPr>
              <a:t>Išmokti skirti skaičius, taisyklingai tarti skaičių pavadinimus bei įsisavinti skaičių seką;</a:t>
            </a:r>
          </a:p>
          <a:p>
            <a:r>
              <a:rPr lang="lt-LT" sz="2800" i="1" dirty="0" smtClean="0">
                <a:latin typeface="Times New Roman" panose="02020603050405020304" pitchFamily="18" charset="0"/>
                <a:cs typeface="Times New Roman" panose="02020603050405020304" pitchFamily="18" charset="0"/>
              </a:rPr>
              <a:t>Įsisavinti savaitės dienų pavadinimus;</a:t>
            </a:r>
          </a:p>
          <a:p>
            <a:r>
              <a:rPr lang="lt-LT" sz="2800" i="1" dirty="0" smtClean="0">
                <a:latin typeface="Times New Roman" panose="02020603050405020304" pitchFamily="18" charset="0"/>
                <a:cs typeface="Times New Roman" panose="02020603050405020304" pitchFamily="18" charset="0"/>
              </a:rPr>
              <a:t>Ugdyti taisyklingą kalbą;</a:t>
            </a:r>
          </a:p>
          <a:p>
            <a:r>
              <a:rPr lang="lt-LT" sz="2800" i="1" dirty="0" smtClean="0">
                <a:latin typeface="Times New Roman" panose="02020603050405020304" pitchFamily="18" charset="0"/>
                <a:cs typeface="Times New Roman" panose="02020603050405020304" pitchFamily="18" charset="0"/>
              </a:rPr>
              <a:t>Plėsti žodyną;</a:t>
            </a:r>
          </a:p>
          <a:p>
            <a:r>
              <a:rPr lang="lt-LT" sz="2800" i="1" dirty="0" smtClean="0">
                <a:latin typeface="Times New Roman" panose="02020603050405020304" pitchFamily="18" charset="0"/>
                <a:cs typeface="Times New Roman" panose="02020603050405020304" pitchFamily="18" charset="0"/>
              </a:rPr>
              <a:t>Lavinti klausymo, rašymo bei atminties įgūdžius;</a:t>
            </a:r>
          </a:p>
          <a:p>
            <a:r>
              <a:rPr lang="lt-LT" sz="2800" i="1" dirty="0" smtClean="0">
                <a:latin typeface="Times New Roman" panose="02020603050405020304" pitchFamily="18" charset="0"/>
                <a:cs typeface="Times New Roman" panose="02020603050405020304" pitchFamily="18" charset="0"/>
              </a:rPr>
              <a:t>Lavinti kūrybiškumą.</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373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Planai:</a:t>
            </a:r>
            <a:endParaRPr lang="en-US" dirty="0"/>
          </a:p>
        </p:txBody>
      </p:sp>
      <p:sp>
        <p:nvSpPr>
          <p:cNvPr id="3" name="Content Placeholder 2"/>
          <p:cNvSpPr>
            <a:spLocks noGrp="1"/>
          </p:cNvSpPr>
          <p:nvPr>
            <p:ph sz="half" idx="1"/>
          </p:nvPr>
        </p:nvSpPr>
        <p:spPr/>
        <p:txBody>
          <a:bodyPr>
            <a:normAutofit fontScale="25000" lnSpcReduction="20000"/>
          </a:bodyPr>
          <a:lstStyle/>
          <a:p>
            <a:r>
              <a:rPr lang="pl-PL" b="1" i="1" dirty="0"/>
              <a:t>Temat tygodnia: </a:t>
            </a:r>
            <a:r>
              <a:rPr lang="pl-PL" b="1" i="1" u="sng" dirty="0"/>
              <a:t>Wzbogacamy słownictwo języka ojczystego</a:t>
            </a:r>
            <a:endParaRPr lang="en-US" dirty="0"/>
          </a:p>
          <a:p>
            <a:pPr lvl="0"/>
            <a:r>
              <a:rPr lang="pl-PL" i="1" dirty="0"/>
              <a:t>Codzienna pogadanka na temat </a:t>
            </a:r>
            <a:r>
              <a:rPr lang="pl-PL" b="1" i="1" dirty="0"/>
              <a:t>,,Nasz język na co dzień”</a:t>
            </a:r>
            <a:endParaRPr lang="en-US" dirty="0"/>
          </a:p>
          <a:p>
            <a:r>
              <a:rPr lang="pl-PL" i="1" dirty="0"/>
              <a:t>Rozmawiamy o tym, jakim językiem posługujemy się każdego dnia, jaka jest nasza mowa. Przypominamy zwroty grzecznościowe, (dziękuję, przepraszam, proszę, dzień dobry, do widzenia  i td.)omawiamy jak ważne znaczenie mają te słowa, kiedy ich używamy.</a:t>
            </a:r>
            <a:endParaRPr lang="en-US" dirty="0"/>
          </a:p>
          <a:p>
            <a:pPr lvl="0"/>
            <a:r>
              <a:rPr lang="pl-PL" dirty="0"/>
              <a:t>Powtarzamy literki:                                                </a:t>
            </a:r>
            <a:endParaRPr lang="en-US" dirty="0"/>
          </a:p>
          <a:p>
            <a:r>
              <a:rPr lang="pl-PL" dirty="0"/>
              <a:t> </a:t>
            </a:r>
            <a:r>
              <a:rPr lang="pl-PL" u="sng" dirty="0">
                <a:hlinkClick r:id="rId2"/>
              </a:rPr>
              <a:t>https://www.youtube.com/watch?v=MmdnIcawaNI</a:t>
            </a:r>
            <a:r>
              <a:rPr lang="pl-PL" u="sng" dirty="0"/>
              <a:t>         </a:t>
            </a:r>
            <a:endParaRPr lang="en-US" dirty="0"/>
          </a:p>
          <a:p>
            <a:r>
              <a:rPr lang="pl-PL" u="sng" dirty="0">
                <a:hlinkClick r:id="rId3"/>
              </a:rPr>
              <a:t>https://www.youtube.com/watch?v=BsLJmiOA75M</a:t>
            </a:r>
            <a:endParaRPr lang="en-US" dirty="0"/>
          </a:p>
          <a:p>
            <a:pPr lvl="0"/>
            <a:r>
              <a:rPr lang="pl-PL" dirty="0"/>
              <a:t>Powtarzamy cyferki:</a:t>
            </a:r>
            <a:endParaRPr lang="en-US" dirty="0"/>
          </a:p>
          <a:p>
            <a:r>
              <a:rPr lang="pl-PL" u="sng" dirty="0">
                <a:hlinkClick r:id="rId4"/>
              </a:rPr>
              <a:t>https://www.youtube.com/watch?v=ransWMBBaD0</a:t>
            </a:r>
            <a:endParaRPr lang="en-US" dirty="0"/>
          </a:p>
          <a:p>
            <a:r>
              <a:rPr lang="pl-PL" dirty="0"/>
              <a:t> </a:t>
            </a:r>
            <a:endParaRPr lang="en-US" dirty="0"/>
          </a:p>
          <a:p>
            <a:r>
              <a:rPr lang="pl-PL" dirty="0"/>
              <a:t> </a:t>
            </a:r>
            <a:endParaRPr lang="en-US" dirty="0"/>
          </a:p>
          <a:p>
            <a:r>
              <a:rPr lang="pl-PL" dirty="0"/>
              <a:t> </a:t>
            </a:r>
            <a:endParaRPr lang="en-US" dirty="0"/>
          </a:p>
          <a:p>
            <a:pPr lvl="0"/>
            <a:r>
              <a:rPr lang="pl-PL" dirty="0"/>
              <a:t>Powtarzamy dni tygodnia:</a:t>
            </a:r>
            <a:endParaRPr lang="en-US" dirty="0"/>
          </a:p>
          <a:p>
            <a:r>
              <a:rPr lang="pl-PL" u="sng" dirty="0">
                <a:hlinkClick r:id="rId5"/>
              </a:rPr>
              <a:t>https://www.youtube.com/watch?v=Y5fAUZna0kI</a:t>
            </a:r>
            <a:endParaRPr lang="en-US" dirty="0"/>
          </a:p>
          <a:p>
            <a:r>
              <a:rPr lang="pl-PL" u="sng" dirty="0">
                <a:hlinkClick r:id="rId6"/>
              </a:rPr>
              <a:t>https://www.youtube.com/watch?v=KJiXPp1jSgQ</a:t>
            </a:r>
            <a:endParaRPr lang="en-US" dirty="0"/>
          </a:p>
          <a:p>
            <a:r>
              <a:rPr lang="pl-PL" dirty="0"/>
              <a:t>(Kto nie ma możliwości obejrzenia linków po prostu poproszę przypomnieć dni tygodnia, cyferki i literki, również zachęcam do ćwiczenia pisowni cyfer i liter, które już poznaliśmy.)</a:t>
            </a:r>
            <a:endParaRPr lang="en-US" dirty="0"/>
          </a:p>
          <a:p>
            <a:pPr lvl="0"/>
            <a:r>
              <a:rPr lang="pl-PL" dirty="0"/>
              <a:t>Uczymy się wyliczankę</a:t>
            </a:r>
            <a:r>
              <a:rPr lang="pl-PL" i="1" dirty="0"/>
              <a:t>:</a:t>
            </a:r>
            <a:r>
              <a:rPr lang="pl-PL" b="1" i="1" dirty="0"/>
              <a:t> ,,Babcia zupę gotowała”</a:t>
            </a:r>
            <a:endParaRPr lang="en-US" dirty="0"/>
          </a:p>
          <a:p>
            <a:r>
              <a:rPr lang="pl-PL" dirty="0"/>
              <a:t>Babcia zupę gotowała </a:t>
            </a:r>
            <a:br>
              <a:rPr lang="pl-PL" dirty="0"/>
            </a:br>
            <a:r>
              <a:rPr lang="pl-PL" dirty="0"/>
              <a:t>I do garnka powrzucała:      </a:t>
            </a:r>
            <a:br>
              <a:rPr lang="pl-PL" dirty="0"/>
            </a:br>
            <a:r>
              <a:rPr lang="pl-PL" dirty="0"/>
              <a:t>Dwie marchewki, trzy pietruszki, </a:t>
            </a:r>
            <a:br>
              <a:rPr lang="pl-PL" dirty="0"/>
            </a:br>
            <a:r>
              <a:rPr lang="pl-PL" dirty="0"/>
              <a:t>Sól i cztery kurze nóżki, </a:t>
            </a:r>
            <a:br>
              <a:rPr lang="pl-PL" dirty="0"/>
            </a:br>
            <a:r>
              <a:rPr lang="pl-PL" dirty="0"/>
              <a:t>Garść guzików, pół ziemniaka, </a:t>
            </a:r>
            <a:br>
              <a:rPr lang="pl-PL" dirty="0"/>
            </a:br>
            <a:r>
              <a:rPr lang="pl-PL" dirty="0"/>
              <a:t>Trzy gazety i buraka, </a:t>
            </a:r>
            <a:br>
              <a:rPr lang="pl-PL" dirty="0"/>
            </a:br>
            <a:r>
              <a:rPr lang="pl-PL" dirty="0"/>
              <a:t>Ząbek czosnku, kości cztery, </a:t>
            </a:r>
            <a:br>
              <a:rPr lang="pl-PL" dirty="0"/>
            </a:br>
            <a:r>
              <a:rPr lang="pl-PL" dirty="0"/>
              <a:t>Trzy pluskiewki, dwa selery, </a:t>
            </a:r>
            <a:br>
              <a:rPr lang="pl-PL" dirty="0"/>
            </a:br>
            <a:r>
              <a:rPr lang="pl-PL" dirty="0"/>
              <a:t>Kłębek nici, motek wełny, </a:t>
            </a:r>
            <a:br>
              <a:rPr lang="pl-PL" dirty="0"/>
            </a:br>
            <a:r>
              <a:rPr lang="pl-PL" dirty="0"/>
              <a:t>Aż się garnek zrobił pełny! </a:t>
            </a:r>
            <a:br>
              <a:rPr lang="pl-PL" dirty="0"/>
            </a:br>
            <a:r>
              <a:rPr lang="pl-PL" dirty="0"/>
              <a:t>Gotowała siedem dni </a:t>
            </a:r>
            <a:br>
              <a:rPr lang="pl-PL" dirty="0"/>
            </a:br>
            <a:r>
              <a:rPr lang="pl-PL" dirty="0"/>
              <a:t>A tę zupę zjesz dziś ty!</a:t>
            </a:r>
            <a:endParaRPr lang="en-US" dirty="0"/>
          </a:p>
          <a:p>
            <a:r>
              <a:rPr lang="pl-PL" dirty="0"/>
              <a:t> </a:t>
            </a:r>
            <a:endParaRPr lang="en-US" dirty="0"/>
          </a:p>
          <a:p>
            <a:r>
              <a:rPr lang="pl-PL" dirty="0"/>
              <a:t> </a:t>
            </a:r>
            <a:endParaRPr lang="en-US" dirty="0"/>
          </a:p>
          <a:p>
            <a:pPr lvl="0"/>
            <a:r>
              <a:rPr lang="pl-PL" dirty="0"/>
              <a:t>Uczymy się drukowanymi literkami zapisywać swoje imię na kartce np. MAŁGOSIA, TOMEK, OLA.... Początkowo możemy zacząć pisać paluszkiem czy patyczkiem na mance, piasku lub układać na ulicy z kamuszków.</a:t>
            </a:r>
            <a:endParaRPr lang="en-US" dirty="0"/>
          </a:p>
          <a:p>
            <a:r>
              <a:rPr lang="pl-PL" dirty="0"/>
              <a:t> </a:t>
            </a:r>
            <a:endParaRPr lang="en-US" dirty="0"/>
          </a:p>
          <a:p>
            <a:pPr lvl="0"/>
            <a:r>
              <a:rPr lang="pl-PL" dirty="0"/>
              <a:t>Praca plastyczna: Dowolną techniką upiększamy napisane (z pomocą rodziców) na kartce imię (może być plastelina, kredki, papier kolorowy, flamastry i td...). </a:t>
            </a:r>
            <a:endParaRPr lang="en-US" dirty="0"/>
          </a:p>
          <a:p>
            <a:r>
              <a:rPr lang="pl-PL" dirty="0"/>
              <a:t> </a:t>
            </a:r>
            <a:r>
              <a:rPr lang="en-US" dirty="0"/>
              <a:t> </a:t>
            </a:r>
          </a:p>
          <a:p>
            <a:r>
              <a:rPr lang="pl-PL" dirty="0"/>
              <a:t> </a:t>
            </a:r>
            <a:endParaRPr lang="en-US" dirty="0"/>
          </a:p>
          <a:p>
            <a:r>
              <a:rPr lang="pl-PL" dirty="0"/>
              <a:t>Zachęcam również do codziennego czytania bajek dla dzieci.</a:t>
            </a:r>
            <a:endParaRPr lang="en-US" dirty="0"/>
          </a:p>
          <a:p>
            <a:r>
              <a:rPr lang="pl-PL" dirty="0"/>
              <a:t>Polecam strony internetowe, może ktoś się zaciekawi:</a:t>
            </a:r>
            <a:endParaRPr lang="en-US" dirty="0"/>
          </a:p>
          <a:p>
            <a:r>
              <a:rPr lang="pl-PL" dirty="0"/>
              <a:t> </a:t>
            </a:r>
            <a:r>
              <a:rPr lang="pl-PL" u="sng" dirty="0">
                <a:hlinkClick r:id="rId7"/>
              </a:rPr>
              <a:t>www.pisupisu.pl</a:t>
            </a:r>
            <a:r>
              <a:rPr lang="pl-PL" dirty="0"/>
              <a:t> wybieramy rubrykę przedszkole (a następnie to co dzieci zaciekawi </a:t>
            </a:r>
            <a:r>
              <a:rPr lang="pl-PL" i="1" dirty="0"/>
              <a:t>trening umysłu, kolory, kształty, alfabet i cyfry, brakujący fragment, słowne zabawy</a:t>
            </a:r>
            <a:r>
              <a:rPr lang="pl-PL" dirty="0"/>
              <a:t>).</a:t>
            </a:r>
            <a:endParaRPr lang="en-US" dirty="0"/>
          </a:p>
          <a:p>
            <a:r>
              <a:rPr lang="pl-PL" u="sng" dirty="0">
                <a:hlinkClick r:id="rId8"/>
              </a:rPr>
              <a:t>www.matzoo.pl</a:t>
            </a:r>
            <a:r>
              <a:rPr lang="pl-PL" dirty="0"/>
              <a:t> wybieramy rubrykę zerówka </a:t>
            </a:r>
            <a:r>
              <a:rPr lang="pl-PL" i="1" dirty="0"/>
              <a:t>(kształty i kolory, kierunki i położenie, kalendarz i czas, wielkości i porównania, poznajemy liczby).</a:t>
            </a:r>
            <a:endParaRPr lang="en-US" dirty="0"/>
          </a:p>
          <a:p>
            <a:r>
              <a:rPr lang="pl-PL" u="sng" dirty="0">
                <a:hlinkClick r:id="rId9"/>
              </a:rPr>
              <a:t>www.ziburelis.lt</a:t>
            </a:r>
            <a:r>
              <a:rPr lang="pl-PL" dirty="0"/>
              <a:t> nemokamai (do ćwiczenia języka litewskiego).</a:t>
            </a:r>
            <a:endParaRPr lang="en-US" dirty="0"/>
          </a:p>
          <a:p>
            <a:r>
              <a:rPr lang="pl-PL" dirty="0"/>
              <a:t>                                       Serdecznie dziękuję za współpracę. Będę czekała na zdjęcia lub wideo.</a:t>
            </a:r>
            <a:endParaRPr lang="en-US" dirty="0"/>
          </a:p>
          <a:p>
            <a:r>
              <a:rPr lang="pl-PL" dirty="0"/>
              <a:t>Miłego tygodnia! </a:t>
            </a:r>
            <a:endParaRPr lang="en-US" dirty="0"/>
          </a:p>
          <a:p>
            <a:endParaRPr lang="en-US" dirty="0"/>
          </a:p>
        </p:txBody>
      </p:sp>
      <p:sp>
        <p:nvSpPr>
          <p:cNvPr id="4" name="Content Placeholder 3"/>
          <p:cNvSpPr>
            <a:spLocks noGrp="1"/>
          </p:cNvSpPr>
          <p:nvPr>
            <p:ph sz="half" idx="2"/>
          </p:nvPr>
        </p:nvSpPr>
        <p:spPr/>
        <p:txBody>
          <a:bodyPr>
            <a:normAutofit fontScale="25000" lnSpcReduction="20000"/>
          </a:bodyPr>
          <a:lstStyle/>
          <a:p>
            <a:r>
              <a:rPr lang="lt-LT" dirty="0"/>
              <a:t>Savaitės tema: </a:t>
            </a:r>
            <a:r>
              <a:rPr lang="lt-LT" u="sng" dirty="0"/>
              <a:t>Kalbos savaitė</a:t>
            </a:r>
            <a:endParaRPr lang="en-US" dirty="0"/>
          </a:p>
          <a:p>
            <a:r>
              <a:rPr lang="lt-LT" dirty="0"/>
              <a:t> </a:t>
            </a:r>
            <a:endParaRPr lang="en-US" dirty="0"/>
          </a:p>
          <a:p>
            <a:pPr lvl="0"/>
            <a:r>
              <a:rPr lang="lt-LT" u="sng" dirty="0"/>
              <a:t>Pokalbis tema: </a:t>
            </a:r>
            <a:r>
              <a:rPr lang="lt-LT" b="1" u="sng" dirty="0"/>
              <a:t>,,Mūsų kalba“</a:t>
            </a:r>
            <a:r>
              <a:rPr lang="lt-LT" u="sng" dirty="0"/>
              <a:t>. </a:t>
            </a:r>
            <a:endParaRPr lang="en-US" u="sng" dirty="0"/>
          </a:p>
          <a:p>
            <a:r>
              <a:rPr lang="lt-LT" dirty="0"/>
              <a:t>Aptariame kokia kalba kalbame kasdien. Prisimename mandagumo žodelius (ačiū, dėkoju, prašom, atsiprašau, pasisveikinimo ir atsisveikinimo žodžius), aptariame kam ir kada juos vartojame, kodėl turime jų nepamiršti, kuo jie svarbūs.</a:t>
            </a:r>
            <a:endParaRPr lang="en-US" dirty="0"/>
          </a:p>
          <a:p>
            <a:r>
              <a:rPr lang="lt-LT" dirty="0"/>
              <a:t> </a:t>
            </a:r>
            <a:endParaRPr lang="en-US" dirty="0"/>
          </a:p>
          <a:p>
            <a:r>
              <a:rPr lang="lt-LT" dirty="0"/>
              <a:t> </a:t>
            </a:r>
            <a:endParaRPr lang="en-US" dirty="0"/>
          </a:p>
          <a:p>
            <a:pPr lvl="0"/>
            <a:r>
              <a:rPr lang="lt-LT" u="sng" dirty="0"/>
              <a:t>Kartojame abėcėlę.</a:t>
            </a:r>
            <a:endParaRPr lang="en-US" u="sng" dirty="0"/>
          </a:p>
          <a:p>
            <a:r>
              <a:rPr lang="lt-LT" u="sng" dirty="0">
                <a:hlinkClick r:id="rId10"/>
              </a:rPr>
              <a:t>https://www.youtube.com/watch?v=gPTIwQKih6A</a:t>
            </a:r>
            <a:endParaRPr lang="en-US" dirty="0"/>
          </a:p>
          <a:p>
            <a:r>
              <a:rPr lang="lt-LT" u="sng" dirty="0">
                <a:hlinkClick r:id="rId11"/>
              </a:rPr>
              <a:t>https://www.youtube.com/watch?v=G9mS-SPFMMg</a:t>
            </a:r>
            <a:endParaRPr lang="en-US" dirty="0"/>
          </a:p>
          <a:p>
            <a:pPr lvl="0"/>
            <a:r>
              <a:rPr lang="lt-LT" u="sng" dirty="0"/>
              <a:t>Kartojame skaičius:</a:t>
            </a:r>
            <a:endParaRPr lang="en-US" u="sng" dirty="0"/>
          </a:p>
          <a:p>
            <a:r>
              <a:rPr lang="lt-LT" u="sng" dirty="0">
                <a:hlinkClick r:id="rId12"/>
              </a:rPr>
              <a:t>https://www.youtube.com/watch?v=i7HxeBB8E1A</a:t>
            </a:r>
            <a:endParaRPr lang="en-US" dirty="0"/>
          </a:p>
          <a:p>
            <a:r>
              <a:rPr lang="lt-LT" u="sng" dirty="0">
                <a:hlinkClick r:id="rId13"/>
              </a:rPr>
              <a:t>https://www.youtube.com/watch?v=lbhrEiquzwk</a:t>
            </a:r>
            <a:endParaRPr lang="en-US" dirty="0"/>
          </a:p>
          <a:p>
            <a:r>
              <a:rPr lang="lt-LT" u="sng" dirty="0"/>
              <a:t>Ant lapo bandome užrašyti raides ir skaičius, kuriuos jau mokame rašyti.</a:t>
            </a:r>
            <a:endParaRPr lang="en-US" dirty="0"/>
          </a:p>
          <a:p>
            <a:r>
              <a:rPr lang="lt-LT" dirty="0"/>
              <a:t> </a:t>
            </a:r>
            <a:endParaRPr lang="en-US" dirty="0"/>
          </a:p>
          <a:p>
            <a:pPr lvl="0"/>
            <a:r>
              <a:rPr lang="lt-LT" u="sng" dirty="0"/>
              <a:t>Prisimename savaitės dienas: </a:t>
            </a:r>
            <a:endParaRPr lang="en-US" u="sng" dirty="0"/>
          </a:p>
          <a:p>
            <a:r>
              <a:rPr lang="lt-LT" u="sng" dirty="0">
                <a:hlinkClick r:id="rId14"/>
              </a:rPr>
              <a:t>https://www.youtube.com/watch?v=Hr9SmFZaE-0</a:t>
            </a:r>
            <a:endParaRPr lang="en-US" dirty="0"/>
          </a:p>
          <a:p>
            <a:r>
              <a:rPr lang="lt-LT" dirty="0"/>
              <a:t> </a:t>
            </a:r>
            <a:endParaRPr lang="en-US" dirty="0"/>
          </a:p>
          <a:p>
            <a:pPr lvl="0"/>
            <a:r>
              <a:rPr lang="lt-LT" u="sng" dirty="0"/>
              <a:t>Prisimename eilėraštuką.</a:t>
            </a:r>
            <a:endParaRPr lang="en-US" u="sng" dirty="0"/>
          </a:p>
          <a:p>
            <a:r>
              <a:rPr lang="lt-LT" b="1" i="1" dirty="0"/>
              <a:t>Pirmasis pirštukas</a:t>
            </a:r>
            <a:endParaRPr lang="en-US" dirty="0"/>
          </a:p>
          <a:p>
            <a:r>
              <a:rPr lang="lt-LT" i="1" dirty="0"/>
              <a:t>Vadinas nykštys (sugniaužus pirštus rodyti nykščius arba vienos rankos smiliumi rodyti kitos rankos nykštį).</a:t>
            </a:r>
            <a:endParaRPr lang="en-US" dirty="0"/>
          </a:p>
          <a:p>
            <a:r>
              <a:rPr lang="lt-LT" i="1" dirty="0"/>
              <a:t>Jis niekad nosytės daugiau nekrapštys (judinkite nykščius į šonus).</a:t>
            </a:r>
            <a:endParaRPr lang="en-US" dirty="0"/>
          </a:p>
          <a:p>
            <a:r>
              <a:rPr lang="lt-LT" b="1" i="1" dirty="0"/>
              <a:t>Antrasis pirštukas</a:t>
            </a:r>
            <a:r>
              <a:rPr lang="lt-LT" i="1" dirty="0"/>
              <a:t> smaližius vardu (rodyti smilius).</a:t>
            </a:r>
            <a:endParaRPr lang="en-US" dirty="0"/>
          </a:p>
          <a:p>
            <a:r>
              <a:rPr lang="lt-LT" i="1" dirty="0"/>
              <a:t>Jis lenda ir sukas kur būna saldu.</a:t>
            </a:r>
            <a:endParaRPr lang="en-US" dirty="0"/>
          </a:p>
          <a:p>
            <a:r>
              <a:rPr lang="lt-LT" b="1" i="1" dirty="0"/>
              <a:t>Trečiasis pirštukas</a:t>
            </a:r>
            <a:r>
              <a:rPr lang="lt-LT" i="1" dirty="0"/>
              <a:t> didžiausias iš visų (rodyti didžiuosius).</a:t>
            </a:r>
            <a:endParaRPr lang="en-US" dirty="0"/>
          </a:p>
          <a:p>
            <a:r>
              <a:rPr lang="lt-LT" i="1" dirty="0"/>
              <a:t>Aš juo kibirėlį per kiemą nešu.</a:t>
            </a:r>
            <a:endParaRPr lang="en-US" dirty="0"/>
          </a:p>
          <a:p>
            <a:r>
              <a:rPr lang="lt-LT" b="1" i="1" dirty="0"/>
              <a:t>Ketvirtas</a:t>
            </a:r>
            <a:r>
              <a:rPr lang="lt-LT" i="1" dirty="0"/>
              <a:t> – bevardis (rodyti bevardžius).</a:t>
            </a:r>
            <a:endParaRPr lang="en-US" dirty="0"/>
          </a:p>
          <a:p>
            <a:r>
              <a:rPr lang="lt-LT" b="1" i="1" dirty="0"/>
              <a:t>Penktasis –</a:t>
            </a:r>
            <a:r>
              <a:rPr lang="lt-LT" i="1" dirty="0"/>
              <a:t> mažiukas (rodyti mažylius).</a:t>
            </a:r>
            <a:endParaRPr lang="en-US" dirty="0"/>
          </a:p>
          <a:p>
            <a:r>
              <a:rPr lang="lt-LT" i="1" dirty="0"/>
              <a:t>O aš – šaunus, mažas  vaikutis.</a:t>
            </a:r>
            <a:endParaRPr lang="en-US" dirty="0"/>
          </a:p>
          <a:p>
            <a:r>
              <a:rPr lang="lt-LT" dirty="0"/>
              <a:t> </a:t>
            </a:r>
            <a:endParaRPr lang="en-US" dirty="0"/>
          </a:p>
          <a:p>
            <a:pPr lvl="0"/>
            <a:r>
              <a:rPr lang="lt-LT" u="sng" dirty="0"/>
              <a:t>Mokomės užrašyti (spausdintinėmis raidėmis) savo vardą. pvz. TOMAS, MONIKA...</a:t>
            </a:r>
            <a:endParaRPr lang="en-US" u="sng" dirty="0"/>
          </a:p>
          <a:p>
            <a:r>
              <a:rPr lang="lt-LT" dirty="0"/>
              <a:t>Iš pradžių siūlau pirštuku ar pagaliuku pradėti rašyti ant smėlio, manų kruopų, dėlioti vardą iš akmenukų ar kaladėlių.</a:t>
            </a:r>
            <a:endParaRPr lang="en-US" dirty="0"/>
          </a:p>
          <a:p>
            <a:r>
              <a:rPr lang="lt-LT" dirty="0"/>
              <a:t> </a:t>
            </a:r>
            <a:endParaRPr lang="en-US" dirty="0"/>
          </a:p>
          <a:p>
            <a:pPr lvl="0"/>
            <a:r>
              <a:rPr lang="lt-LT" u="sng" dirty="0"/>
              <a:t>Kūrybinė užduotis. Užrašytą (su tėvelių pagalba) ant lapo vardą, papuošti įvairia technika (gali būti spalvoto popieriaus gabaliukai, plastelinas, akvarėlė, spalvoti pieštukai ir t.t.).</a:t>
            </a:r>
            <a:endParaRPr lang="en-US" u="sng" dirty="0"/>
          </a:p>
          <a:p>
            <a:r>
              <a:rPr lang="lt-LT" dirty="0"/>
              <a:t> </a:t>
            </a:r>
            <a:endParaRPr lang="en-US" dirty="0"/>
          </a:p>
          <a:p>
            <a:r>
              <a:rPr lang="lt-LT" dirty="0"/>
              <a:t> </a:t>
            </a:r>
            <a:endParaRPr lang="en-US" dirty="0"/>
          </a:p>
          <a:p>
            <a:r>
              <a:rPr lang="lt-LT" dirty="0"/>
              <a:t>Rekomenduoju kiekvieną dieną skaityti vaikams pasakas bei siūlau apsilankyti internetiname puslapyje </a:t>
            </a:r>
            <a:r>
              <a:rPr lang="lt-LT" u="sng" dirty="0">
                <a:hlinkClick r:id="rId9"/>
              </a:rPr>
              <a:t>www.ziburelis.lt</a:t>
            </a:r>
            <a:r>
              <a:rPr lang="lt-LT" u="sng" dirty="0"/>
              <a:t>. </a:t>
            </a:r>
            <a:r>
              <a:rPr lang="lt-LT" dirty="0"/>
              <a:t> Skiltyje NEMOKAMAI rasite kelias užduotis, kurios turėtų sudominti vaikučius.</a:t>
            </a:r>
            <a:endParaRPr lang="en-US" dirty="0"/>
          </a:p>
          <a:p>
            <a:r>
              <a:rPr lang="lt-LT" dirty="0"/>
              <a:t> </a:t>
            </a:r>
            <a:endParaRPr lang="en-US" dirty="0"/>
          </a:p>
          <a:p>
            <a:r>
              <a:rPr lang="lt-LT" dirty="0"/>
              <a:t>Nuoširdžiai dėkoju už bendradarbiavimą. Lauksiu nuotraukų bei įrašų. </a:t>
            </a:r>
            <a:endParaRPr lang="en-US" dirty="0"/>
          </a:p>
          <a:p>
            <a:r>
              <a:rPr lang="lt-LT" dirty="0"/>
              <a:t>Geros savaitės.</a:t>
            </a:r>
            <a:endParaRPr lang="en-US" dirty="0"/>
          </a:p>
          <a:p>
            <a:endParaRPr lang="en-US" dirty="0"/>
          </a:p>
        </p:txBody>
      </p:sp>
    </p:spTree>
    <p:extLst>
      <p:ext uri="{BB962C8B-B14F-4D97-AF65-F5344CB8AC3E}">
        <p14:creationId xmlns:p14="http://schemas.microsoft.com/office/powerpoint/2010/main" val="1926011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Veiklų aprašymas</a:t>
            </a:r>
            <a:endParaRPr lang="en-US" dirty="0"/>
          </a:p>
        </p:txBody>
      </p:sp>
      <p:sp>
        <p:nvSpPr>
          <p:cNvPr id="3" name="Content Placeholder 2"/>
          <p:cNvSpPr>
            <a:spLocks noGrp="1"/>
          </p:cNvSpPr>
          <p:nvPr>
            <p:ph idx="1"/>
          </p:nvPr>
        </p:nvSpPr>
        <p:spPr/>
        <p:txBody>
          <a:bodyPr/>
          <a:lstStyle/>
          <a:p>
            <a:r>
              <a:rPr lang="lt-LT" dirty="0" smtClean="0">
                <a:latin typeface="Times New Roman" panose="02020603050405020304" pitchFamily="18" charset="0"/>
                <a:cs typeface="Times New Roman" panose="02020603050405020304" pitchFamily="18" charset="0"/>
              </a:rPr>
              <a:t>Savaitiniai planai abejose grupėse buvo labai panašūs. Šalia kiekvienos veiklos buvo pateikta pavyzdinė </a:t>
            </a:r>
            <a:r>
              <a:rPr lang="lt-LT" dirty="0" smtClean="0">
                <a:latin typeface="Times New Roman" panose="02020603050405020304" pitchFamily="18" charset="0"/>
                <a:cs typeface="Times New Roman" panose="02020603050405020304" pitchFamily="18" charset="0"/>
              </a:rPr>
              <a:t>iliustracija, veiklos aprašymas </a:t>
            </a:r>
            <a:r>
              <a:rPr lang="lt-LT" dirty="0" smtClean="0">
                <a:latin typeface="Times New Roman" panose="02020603050405020304" pitchFamily="18" charset="0"/>
                <a:cs typeface="Times New Roman" panose="02020603050405020304" pitchFamily="18" charset="0"/>
              </a:rPr>
              <a:t>bei nuoroda. Veiklos paprastos, lengvai suprantamos ir prieinamos, suplanuotos atsižvelgiant į metinius grupės planus bei ugdytinių </a:t>
            </a:r>
            <a:r>
              <a:rPr lang="lt-LT" dirty="0" smtClean="0">
                <a:latin typeface="Times New Roman" panose="02020603050405020304" pitchFamily="18" charset="0"/>
                <a:cs typeface="Times New Roman" panose="02020603050405020304" pitchFamily="18" charset="0"/>
              </a:rPr>
              <a:t>galimybes ir gebėjimus. </a:t>
            </a:r>
            <a:r>
              <a:rPr lang="lt-LT" dirty="0" smtClean="0">
                <a:latin typeface="Times New Roman" panose="02020603050405020304" pitchFamily="18" charset="0"/>
                <a:cs typeface="Times New Roman" panose="02020603050405020304" pitchFamily="18" charset="0"/>
              </a:rPr>
              <a:t>Užduotys buvo siunčiamos savaitės pradžioje. Visi tėvai veiklų planus gavo bei peržiūrėjo.</a:t>
            </a:r>
          </a:p>
          <a:p>
            <a:pPr marL="0" indent="0">
              <a:buNone/>
            </a:pPr>
            <a:endParaRPr lang="en-US" dirty="0"/>
          </a:p>
        </p:txBody>
      </p:sp>
    </p:spTree>
    <p:extLst>
      <p:ext uri="{BB962C8B-B14F-4D97-AF65-F5344CB8AC3E}">
        <p14:creationId xmlns:p14="http://schemas.microsoft.com/office/powerpoint/2010/main" val="992949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Grįžtamasis ryšys</a:t>
            </a:r>
            <a:endParaRPr lang="en-US" dirty="0"/>
          </a:p>
        </p:txBody>
      </p:sp>
      <p:sp>
        <p:nvSpPr>
          <p:cNvPr id="3" name="Text Placeholder 2"/>
          <p:cNvSpPr>
            <a:spLocks noGrp="1"/>
          </p:cNvSpPr>
          <p:nvPr>
            <p:ph type="body" idx="1"/>
          </p:nvPr>
        </p:nvSpPr>
        <p:spPr/>
        <p:txBody>
          <a:bodyPr/>
          <a:lstStyle/>
          <a:p>
            <a:r>
              <a:rPr lang="lt-LT" dirty="0" smtClean="0"/>
              <a:t>          Vardas iš akmenukų</a:t>
            </a:r>
            <a:endParaRPr lang="en-US" dirty="0"/>
          </a:p>
        </p:txBody>
      </p:sp>
      <p:sp>
        <p:nvSpPr>
          <p:cNvPr id="5" name="Text Placeholder 4"/>
          <p:cNvSpPr>
            <a:spLocks noGrp="1"/>
          </p:cNvSpPr>
          <p:nvPr>
            <p:ph type="body" sz="quarter" idx="3"/>
          </p:nvPr>
        </p:nvSpPr>
        <p:spPr/>
        <p:txBody>
          <a:bodyPr/>
          <a:lstStyle/>
          <a:p>
            <a:r>
              <a:rPr lang="lt-LT" dirty="0" smtClean="0"/>
              <a:t>              Vardas iš plastelino</a:t>
            </a:r>
            <a:endParaRPr lang="en-US" dirty="0"/>
          </a:p>
        </p:txBody>
      </p:sp>
      <p:pic>
        <p:nvPicPr>
          <p:cNvPr id="1026" name="Picture 2" descr="C:\Users\Irena\OneDrive\Рабочий стол\Ežiukai\Tydzien języka\93794828_2634101386879019_3932578876349218816_n.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995561" y="2174875"/>
            <a:ext cx="2963466" cy="39512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rena\OneDrive\Рабочий стол\Ežiukai\Tydzien języka\93939727_763902067476387_1281886509078675456_n.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174875"/>
            <a:ext cx="3888431" cy="395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027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smtClean="0"/>
              <a:t>Mano vardo raidės</a:t>
            </a:r>
            <a:endParaRPr lang="en-US" dirty="0"/>
          </a:p>
        </p:txBody>
      </p:sp>
      <p:pic>
        <p:nvPicPr>
          <p:cNvPr id="3074" name="Picture 2" descr="C:\Users\Irena\OneDrive\Рабочий стол\Ežiukai\Tydzien języka\94317321_2508514369464288_6975805828267769856_n.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792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Irena\OneDrive\Рабочий стол\Ežiukai\Tydzien języka\94598310_1121798124844737_6918639680414023680_n.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702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226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Raidelės bei linksmoji matematika</a:t>
            </a:r>
            <a:endParaRPr lang="en-US" dirty="0"/>
          </a:p>
        </p:txBody>
      </p:sp>
      <p:pic>
        <p:nvPicPr>
          <p:cNvPr id="4098" name="Picture 2" descr="C:\Users\Irena\OneDrive\Рабочий стол\Ežiukai\Tydzien języka\93901729_231063564629429_3483337451945066496_n.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33500" y="2339181"/>
            <a:ext cx="2286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Irena\OneDrive\Рабочий стол\Ežiukai\Tydzien języka\94031188_634966374020119_5498434806129623040_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53684" y="1600200"/>
            <a:ext cx="202763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681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descr="C:\Users\Irena\OneDrive\Рабочий стол\Bitutės\Kalbos savaitė\93847322_3250804271618093_8390759220269547520_o.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3140967"/>
            <a:ext cx="4038600" cy="274151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Irena\OneDrive\Рабочий стол\Bitutės\Kalbos savaitė\94483353_3154840771201961_443164685200942694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8640"/>
            <a:ext cx="828092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Irena\OneDrive\Рабочий стол\Bitutės\Kalbos savaitė\94123561_2307870252848962_5136814056048427008_o.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725458" y="3213100"/>
            <a:ext cx="3884084" cy="291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425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398</Words>
  <Application>Microsoft Office PowerPoint</Application>
  <PresentationFormat>On-screen Show (4:3)</PresentationFormat>
  <Paragraphs>120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Savaitinė nuotolinio darbo ataskaita ,,Ežiukų“ ir ,,Bitučių“ grupėse</vt:lpstr>
      <vt:lpstr>Savaitės tema:  </vt:lpstr>
      <vt:lpstr>Savaitės tikslai:</vt:lpstr>
      <vt:lpstr>Planai:</vt:lpstr>
      <vt:lpstr>Veiklų aprašymas</vt:lpstr>
      <vt:lpstr>Grįžtamasis ryšys</vt:lpstr>
      <vt:lpstr>Mano vardo raidės</vt:lpstr>
      <vt:lpstr>Raidelės bei linksmoji matematika</vt:lpstr>
      <vt:lpstr>PowerPoint Presentation</vt:lpstr>
      <vt:lpstr>PowerPoint Presentation</vt:lpstr>
      <vt:lpstr>Veiklos apibendrinimas</vt:lpstr>
      <vt:lpstr>Auklėtojos savaitės darbai</vt:lpstr>
      <vt:lpstr>Kilimėlis skirtas judriosios veiklos skatinimui</vt:lpstr>
      <vt:lpstr>Dalyvavimas nuotoliniuose mokymuose karantino laikotarpiu</vt:lpstr>
      <vt:lpstr>Apie vaikų pyktį   MOKYMOSI DATA 2020-03-17  </vt:lpstr>
      <vt:lpstr>Ačiū už dėmesį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Savaitinė nuotolinio darbo ataskaita</dc:title>
  <dc:creator>IRENA POZNIAK</dc:creator>
  <cp:lastModifiedBy>IRENA POZNIAK</cp:lastModifiedBy>
  <cp:revision>11</cp:revision>
  <dcterms:created xsi:type="dcterms:W3CDTF">2020-04-23T15:02:27Z</dcterms:created>
  <dcterms:modified xsi:type="dcterms:W3CDTF">2020-04-23T17:24:47Z</dcterms:modified>
</cp:coreProperties>
</file>